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4"/>
    <p:sldMasterId id="2147483702" r:id="rId5"/>
    <p:sldMasterId id="2147483685" r:id="rId6"/>
    <p:sldMasterId id="2147483684" r:id="rId7"/>
    <p:sldMasterId id="2147483686" r:id="rId8"/>
  </p:sldMasterIdLst>
  <p:sldIdLst>
    <p:sldId id="256" r:id="rId9"/>
    <p:sldId id="259" r:id="rId10"/>
    <p:sldId id="262" r:id="rId11"/>
    <p:sldId id="264" r:id="rId12"/>
    <p:sldId id="265" r:id="rId13"/>
    <p:sldId id="263" r:id="rId14"/>
    <p:sldId id="266" r:id="rId15"/>
    <p:sldId id="267" r:id="rId16"/>
    <p:sldId id="269" r:id="rId17"/>
    <p:sldId id="268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6A71"/>
    <a:srgbClr val="0098DB"/>
    <a:srgbClr val="00549F"/>
    <a:srgbClr val="A5AC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762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10" Type="http://schemas.openxmlformats.org/officeDocument/2006/relationships/slide" Target="slides/slide2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5E6A7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3645024"/>
            <a:ext cx="6400800" cy="1752600"/>
          </a:xfrm>
        </p:spPr>
        <p:txBody>
          <a:bodyPr/>
          <a:lstStyle>
            <a:lvl1pPr marL="0" indent="0" algn="l">
              <a:buNone/>
              <a:defRPr i="1">
                <a:solidFill>
                  <a:srgbClr val="0098DB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2FAE-FC2F-47FD-82A7-D1DD5A1AC3E3}" type="datetimeFigureOut">
              <a:rPr lang="en-GB" smtClean="0"/>
              <a:t>23/11/2018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7B16-C11D-48A6-9FE1-93A9A96AC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4240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2FAE-FC2F-47FD-82A7-D1DD5A1AC3E3}" type="datetimeFigureOut">
              <a:rPr lang="en-GB" smtClean="0"/>
              <a:t>23/11/2018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7B16-C11D-48A6-9FE1-93A9A96AC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2482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2FAE-FC2F-47FD-82A7-D1DD5A1AC3E3}" type="datetimeFigureOut">
              <a:rPr lang="en-GB" smtClean="0"/>
              <a:t>23/11/2018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7B16-C11D-48A6-9FE1-93A9A96AC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52207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3645024"/>
            <a:ext cx="6400800" cy="1752600"/>
          </a:xfrm>
        </p:spPr>
        <p:txBody>
          <a:bodyPr/>
          <a:lstStyle>
            <a:lvl1pPr marL="0" indent="0" algn="l">
              <a:buNone/>
              <a:defRPr i="1">
                <a:solidFill>
                  <a:srgbClr val="5E6A7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2FAE-FC2F-47FD-82A7-D1DD5A1AC3E3}" type="datetimeFigureOut">
              <a:rPr lang="en-GB" smtClean="0"/>
              <a:t>23/11/2018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7B16-C11D-48A6-9FE1-93A9A96AC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10623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2FAE-FC2F-47FD-82A7-D1DD5A1AC3E3}" type="datetimeFigureOut">
              <a:rPr lang="en-GB" smtClean="0"/>
              <a:t>23/11/2018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7B16-C11D-48A6-9FE1-93A9A96AC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424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5E6A7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2FAE-FC2F-47FD-82A7-D1DD5A1AC3E3}" type="datetimeFigureOut">
              <a:rPr lang="en-GB" smtClean="0"/>
              <a:t>23/11/2018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7B16-C11D-48A6-9FE1-93A9A96AC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59164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1560" y="2348880"/>
            <a:ext cx="3884240" cy="377728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2560" y="2348880"/>
            <a:ext cx="3884240" cy="377728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2FAE-FC2F-47FD-82A7-D1DD5A1AC3E3}" type="datetimeFigureOut">
              <a:rPr lang="en-GB" smtClean="0"/>
              <a:t>23/11/2018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7B16-C11D-48A6-9FE1-93A9A96AC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3899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560" y="2357190"/>
            <a:ext cx="388582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1560" y="3068960"/>
            <a:ext cx="3885828" cy="305720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9446" y="2357190"/>
            <a:ext cx="388735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99446" y="3068960"/>
            <a:ext cx="3887354" cy="305720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2FAE-FC2F-47FD-82A7-D1DD5A1AC3E3}" type="datetimeFigureOut">
              <a:rPr lang="en-GB" smtClean="0"/>
              <a:t>23/11/2018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7B16-C11D-48A6-9FE1-93A9A96AC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9113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2FAE-FC2F-47FD-82A7-D1DD5A1AC3E3}" type="datetimeFigureOut">
              <a:rPr lang="en-GB" smtClean="0"/>
              <a:t>23/11/2018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7B16-C11D-48A6-9FE1-93A9A96AC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4855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2FAE-FC2F-47FD-82A7-D1DD5A1AC3E3}" type="datetimeFigureOut">
              <a:rPr lang="en-GB" smtClean="0"/>
              <a:t>23/11/2018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7B16-C11D-48A6-9FE1-93A9A96AC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78888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6752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420888"/>
            <a:ext cx="3008313" cy="37052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2FAE-FC2F-47FD-82A7-D1DD5A1AC3E3}" type="datetimeFigureOut">
              <a:rPr lang="en-GB" smtClean="0"/>
              <a:t>23/11/2018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7B16-C11D-48A6-9FE1-93A9A96AC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2630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2FAE-FC2F-47FD-82A7-D1DD5A1AC3E3}" type="datetimeFigureOut">
              <a:rPr lang="en-GB" smtClean="0"/>
              <a:t>23/11/2018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7B16-C11D-48A6-9FE1-93A9A96AC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98588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728" y="4800600"/>
            <a:ext cx="515496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23728" y="612775"/>
            <a:ext cx="515496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23728" y="5367338"/>
            <a:ext cx="515496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2FAE-FC2F-47FD-82A7-D1DD5A1AC3E3}" type="datetimeFigureOut">
              <a:rPr lang="en-GB" smtClean="0"/>
              <a:t>23/11/2018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7B16-C11D-48A6-9FE1-93A9A96AC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15278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2FAE-FC2F-47FD-82A7-D1DD5A1AC3E3}" type="datetimeFigureOut">
              <a:rPr lang="en-GB" smtClean="0"/>
              <a:t>23/11/2018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7B16-C11D-48A6-9FE1-93A9A96AC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1034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2FAE-FC2F-47FD-82A7-D1DD5A1AC3E3}" type="datetimeFigureOut">
              <a:rPr lang="en-GB" smtClean="0"/>
              <a:t>23/11/2018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7B16-C11D-48A6-9FE1-93A9A96AC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30257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73919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86544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3024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5E6A7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0098DB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2FAE-FC2F-47FD-82A7-D1DD5A1AC3E3}" type="datetimeFigureOut">
              <a:rPr lang="en-GB" smtClean="0"/>
              <a:t>23/11/2018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7B16-C11D-48A6-9FE1-93A9A96AC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27267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1560" y="2348880"/>
            <a:ext cx="3884240" cy="377728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2560" y="2348880"/>
            <a:ext cx="3884240" cy="377728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2FAE-FC2F-47FD-82A7-D1DD5A1AC3E3}" type="datetimeFigureOut">
              <a:rPr lang="en-GB" smtClean="0"/>
              <a:t>23/11/2018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7B16-C11D-48A6-9FE1-93A9A96AC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7058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560" y="2357190"/>
            <a:ext cx="388582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1560" y="3068960"/>
            <a:ext cx="3885828" cy="305720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9446" y="2357190"/>
            <a:ext cx="388735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99446" y="3068960"/>
            <a:ext cx="3887354" cy="305720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2FAE-FC2F-47FD-82A7-D1DD5A1AC3E3}" type="datetimeFigureOut">
              <a:rPr lang="en-GB" smtClean="0"/>
              <a:t>23/11/2018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7B16-C11D-48A6-9FE1-93A9A96AC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6782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2FAE-FC2F-47FD-82A7-D1DD5A1AC3E3}" type="datetimeFigureOut">
              <a:rPr lang="en-GB" smtClean="0"/>
              <a:t>23/11/2018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7B16-C11D-48A6-9FE1-93A9A96AC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9381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2FAE-FC2F-47FD-82A7-D1DD5A1AC3E3}" type="datetimeFigureOut">
              <a:rPr lang="en-GB" smtClean="0"/>
              <a:t>23/11/2018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7B16-C11D-48A6-9FE1-93A9A96AC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922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6752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420888"/>
            <a:ext cx="3008313" cy="37052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2FAE-FC2F-47FD-82A7-D1DD5A1AC3E3}" type="datetimeFigureOut">
              <a:rPr lang="en-GB" smtClean="0"/>
              <a:t>23/11/2018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7B16-C11D-48A6-9FE1-93A9A96AC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446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728" y="4800600"/>
            <a:ext cx="515496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23728" y="612775"/>
            <a:ext cx="515496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23728" y="5367338"/>
            <a:ext cx="515496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2FAE-FC2F-47FD-82A7-D1DD5A1AC3E3}" type="datetimeFigureOut">
              <a:rPr lang="en-GB" smtClean="0"/>
              <a:t>23/11/2018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7B16-C11D-48A6-9FE1-93A9A96AC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8261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1560" y="1268760"/>
            <a:ext cx="8075240" cy="998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add title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560" y="2348880"/>
            <a:ext cx="8075240" cy="3777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1102FAE-FC2F-47FD-82A7-D1DD5A1AC3E3}" type="datetimeFigureOut">
              <a:rPr lang="en-GB" smtClean="0"/>
              <a:pPr/>
              <a:t>23/11/2018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91E7B16-C11D-48A6-9FE1-93A9A96AC7E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284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rgbClr val="0098DB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rgbClr val="5E6A7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5E6A7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5E6A7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5E6A7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5E6A7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1560" y="1268760"/>
            <a:ext cx="8075240" cy="998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add title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560" y="2348880"/>
            <a:ext cx="8075240" cy="3777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1102FAE-FC2F-47FD-82A7-D1DD5A1AC3E3}" type="datetimeFigureOut">
              <a:rPr lang="en-GB" smtClean="0"/>
              <a:pPr/>
              <a:t>23/11/2018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91E7B16-C11D-48A6-9FE1-93A9A96AC7E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7437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rgbClr val="5E6A7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6412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rgbClr val="5E6A7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5E6A71"/>
        </a:buClr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5E6A71"/>
        </a:buClr>
        <a:buFont typeface="Arial" panose="020B0604020202020204" pitchFamily="34" charset="0"/>
        <a:buChar char="–"/>
        <a:defRPr sz="2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5E6A7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5E6A71"/>
        </a:buClr>
        <a:buFont typeface="Arial" panose="020B0604020202020204" pitchFamily="34" charset="0"/>
        <a:buChar char="–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5E6A71"/>
        </a:buClr>
        <a:buFont typeface="Arial" panose="020B0604020202020204" pitchFamily="34" charset="0"/>
        <a:buChar char="»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2131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rgbClr val="5E6A7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5E6A71"/>
        </a:buClr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5E6A71"/>
        </a:buClr>
        <a:buFont typeface="Arial" panose="020B0604020202020204" pitchFamily="34" charset="0"/>
        <a:buChar char="–"/>
        <a:defRPr sz="2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5E6A7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5E6A71"/>
        </a:buClr>
        <a:buFont typeface="Arial" panose="020B0604020202020204" pitchFamily="34" charset="0"/>
        <a:buChar char="–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5E6A71"/>
        </a:buClr>
        <a:buFont typeface="Arial" panose="020B0604020202020204" pitchFamily="34" charset="0"/>
        <a:buChar char="»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0265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rgbClr val="5E6A7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5E6A71"/>
        </a:buClr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5E6A71"/>
        </a:buClr>
        <a:buFont typeface="Arial" panose="020B0604020202020204" pitchFamily="34" charset="0"/>
        <a:buChar char="–"/>
        <a:defRPr sz="2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5E6A7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5E6A71"/>
        </a:buClr>
        <a:buFont typeface="Arial" panose="020B0604020202020204" pitchFamily="34" charset="0"/>
        <a:buChar char="–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5E6A71"/>
        </a:buClr>
        <a:buFont typeface="Arial" panose="020B0604020202020204" pitchFamily="34" charset="0"/>
        <a:buChar char="»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F20/21DL Data Mining and Machine Learning</a:t>
            </a:r>
            <a:endParaRPr lang="en-GB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4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1 Revision Lecture</a:t>
            </a:r>
          </a:p>
          <a:p>
            <a:endParaRPr lang="en-GB" dirty="0"/>
          </a:p>
          <a:p>
            <a:r>
              <a:rPr lang="en-GB" dirty="0" smtClean="0"/>
              <a:t>Diana Bental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526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Practice questions for Part 1</a:t>
            </a:r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Try them with Surpass!</a:t>
            </a:r>
          </a:p>
          <a:p>
            <a:pPr lvl="1"/>
            <a:r>
              <a:rPr lang="en-GB" dirty="0"/>
              <a:t>E</a:t>
            </a:r>
            <a:r>
              <a:rPr lang="en-GB" dirty="0" smtClean="0"/>
              <a:t>xam-style questions for Part 1 topics</a:t>
            </a:r>
          </a:p>
          <a:p>
            <a:pPr lvl="1"/>
            <a:r>
              <a:rPr lang="en-GB" dirty="0" smtClean="0"/>
              <a:t>Vision &gt; Learning Materials &gt; Part 1 Example Questions</a:t>
            </a:r>
          </a:p>
          <a:p>
            <a:pPr lvl="2"/>
            <a:r>
              <a:rPr lang="en-GB" dirty="0" smtClean="0"/>
              <a:t>View the pdf for instructions</a:t>
            </a:r>
          </a:p>
          <a:p>
            <a:pPr lvl="1"/>
            <a:r>
              <a:rPr lang="en-GB" dirty="0" smtClean="0"/>
              <a:t>Feedback and example answers provided</a:t>
            </a:r>
          </a:p>
          <a:p>
            <a:pPr lvl="2"/>
            <a:r>
              <a:rPr lang="en-GB" dirty="0" smtClean="0"/>
              <a:t>The pdf tells you to how to get the feedback too</a:t>
            </a:r>
          </a:p>
          <a:p>
            <a:pPr lvl="1"/>
            <a:r>
              <a:rPr lang="en-GB" dirty="0" smtClean="0"/>
              <a:t>If anything doesn’t work, or doesn’t make sense, then let me know.</a:t>
            </a:r>
          </a:p>
        </p:txBody>
      </p:sp>
    </p:spTree>
    <p:extLst>
      <p:ext uri="{BB962C8B-B14F-4D97-AF65-F5344CB8AC3E}">
        <p14:creationId xmlns:p14="http://schemas.microsoft.com/office/powerpoint/2010/main" val="396275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Structure</a:t>
            </a:r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bit of (meta!) feedback first</a:t>
            </a:r>
            <a:r>
              <a:rPr lang="en-GB" dirty="0" smtClean="0"/>
              <a:t>…</a:t>
            </a:r>
          </a:p>
          <a:p>
            <a:pPr lvl="1"/>
            <a:r>
              <a:rPr lang="en-GB" dirty="0"/>
              <a:t>https://goo.gl/forms/l0X05hmM1wwjOvm53</a:t>
            </a:r>
            <a:endParaRPr lang="en-GB" dirty="0" smtClean="0"/>
          </a:p>
          <a:p>
            <a:r>
              <a:rPr lang="en-GB" dirty="0" smtClean="0"/>
              <a:t>Exam Format</a:t>
            </a:r>
          </a:p>
          <a:p>
            <a:r>
              <a:rPr lang="en-GB" dirty="0" smtClean="0"/>
              <a:t>Part 1 Key Topics</a:t>
            </a:r>
            <a:endParaRPr lang="en-GB" dirty="0"/>
          </a:p>
          <a:p>
            <a:r>
              <a:rPr lang="en-GB" dirty="0" smtClean="0"/>
              <a:t>Practice Questions</a:t>
            </a:r>
          </a:p>
        </p:txBody>
      </p:sp>
    </p:spTree>
    <p:extLst>
      <p:ext uri="{BB962C8B-B14F-4D97-AF65-F5344CB8AC3E}">
        <p14:creationId xmlns:p14="http://schemas.microsoft.com/office/powerpoint/2010/main" val="113610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 format</a:t>
            </a:r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 smtClean="0"/>
              <a:t>See Thursday’s lecture!</a:t>
            </a:r>
          </a:p>
          <a:p>
            <a:r>
              <a:rPr lang="en-GB" dirty="0" smtClean="0"/>
              <a:t>2 </a:t>
            </a:r>
            <a:r>
              <a:rPr lang="en-GB" dirty="0"/>
              <a:t>hours, </a:t>
            </a:r>
            <a:r>
              <a:rPr lang="en-GB" dirty="0" smtClean="0"/>
              <a:t>answer all </a:t>
            </a:r>
            <a:r>
              <a:rPr lang="en-GB" dirty="0"/>
              <a:t>questions</a:t>
            </a:r>
          </a:p>
          <a:p>
            <a:endParaRPr lang="en-GB" dirty="0" smtClean="0"/>
          </a:p>
          <a:p>
            <a:r>
              <a:rPr lang="en-GB" dirty="0" smtClean="0"/>
              <a:t>Electronic exam – using SURPASS clients in our labs</a:t>
            </a:r>
          </a:p>
          <a:p>
            <a:pPr lvl="1"/>
            <a:r>
              <a:rPr lang="en-GB" dirty="0" smtClean="0"/>
              <a:t>Multiple choice</a:t>
            </a:r>
          </a:p>
          <a:p>
            <a:pPr lvl="1"/>
            <a:r>
              <a:rPr lang="en-GB" dirty="0"/>
              <a:t>M</a:t>
            </a:r>
            <a:r>
              <a:rPr lang="en-GB" dirty="0" smtClean="0"/>
              <a:t>ultiple answer</a:t>
            </a:r>
          </a:p>
          <a:p>
            <a:pPr lvl="1"/>
            <a:r>
              <a:rPr lang="en-GB" dirty="0" smtClean="0"/>
              <a:t>Essays – type in answers</a:t>
            </a:r>
          </a:p>
          <a:p>
            <a:pPr lvl="1"/>
            <a:r>
              <a:rPr lang="en-GB" dirty="0" smtClean="0"/>
              <a:t>Numbers – </a:t>
            </a:r>
            <a:r>
              <a:rPr lang="en-GB" dirty="0"/>
              <a:t>type in </a:t>
            </a:r>
            <a:r>
              <a:rPr lang="en-GB" dirty="0" smtClean="0"/>
              <a:t>answers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Calculator tool provided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67956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Part 1 Key </a:t>
            </a:r>
            <a:r>
              <a:rPr lang="en-GB" dirty="0"/>
              <a:t>T</a:t>
            </a:r>
            <a:r>
              <a:rPr lang="en-GB" dirty="0" smtClean="0"/>
              <a:t>opics</a:t>
            </a:r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 smtClean="0"/>
              <a:t>Models, representations </a:t>
            </a:r>
            <a:r>
              <a:rPr lang="en-GB" dirty="0"/>
              <a:t>and </a:t>
            </a:r>
            <a:r>
              <a:rPr lang="en-GB" dirty="0" smtClean="0"/>
              <a:t>data </a:t>
            </a:r>
            <a:r>
              <a:rPr lang="en-GB" dirty="0"/>
              <a:t>types – Lectures </a:t>
            </a:r>
            <a:r>
              <a:rPr lang="en-GB" dirty="0" smtClean="0"/>
              <a:t>1-3, 5</a:t>
            </a:r>
            <a:endParaRPr lang="en-GB" dirty="0"/>
          </a:p>
          <a:p>
            <a:pPr lvl="1"/>
            <a:r>
              <a:rPr lang="en-GB" dirty="0"/>
              <a:t>Different models and data types</a:t>
            </a:r>
          </a:p>
          <a:p>
            <a:pPr lvl="1"/>
            <a:r>
              <a:rPr lang="en-GB" dirty="0"/>
              <a:t>Classification, regression, </a:t>
            </a:r>
            <a:r>
              <a:rPr lang="en-GB" dirty="0" smtClean="0"/>
              <a:t>clustering</a:t>
            </a:r>
          </a:p>
          <a:p>
            <a:pPr lvl="1"/>
            <a:r>
              <a:rPr lang="en-GB" dirty="0"/>
              <a:t>Data types – categorical vs </a:t>
            </a:r>
            <a:r>
              <a:rPr lang="en-GB" dirty="0" smtClean="0"/>
              <a:t>numeric</a:t>
            </a:r>
          </a:p>
          <a:p>
            <a:pPr lvl="1"/>
            <a:r>
              <a:rPr lang="en-GB" dirty="0" smtClean="0"/>
              <a:t>Tables, rules, decision trees, nearest neighbour</a:t>
            </a:r>
            <a:endParaRPr lang="en-GB" dirty="0"/>
          </a:p>
          <a:p>
            <a:pPr lvl="1"/>
            <a:r>
              <a:rPr lang="en-GB" dirty="0"/>
              <a:t>Numeric predictions: Linear regression, decision </a:t>
            </a:r>
            <a:r>
              <a:rPr lang="en-GB" dirty="0" smtClean="0"/>
              <a:t>boundaries, regression trees</a:t>
            </a:r>
            <a:endParaRPr lang="en-GB" dirty="0"/>
          </a:p>
          <a:p>
            <a:pPr lvl="1"/>
            <a:r>
              <a:rPr lang="en-GB" dirty="0" smtClean="0"/>
              <a:t>Advanced: Problems </a:t>
            </a:r>
            <a:r>
              <a:rPr lang="en-GB" dirty="0"/>
              <a:t>of learning </a:t>
            </a:r>
            <a:r>
              <a:rPr lang="en-GB" dirty="0" smtClean="0"/>
              <a:t>complex relationships using relational techniques</a:t>
            </a:r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17272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Part 1 Key Topics</a:t>
            </a:r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 smtClean="0"/>
              <a:t> Computations for simple classification methods:</a:t>
            </a:r>
          </a:p>
          <a:p>
            <a:pPr lvl="1"/>
            <a:r>
              <a:rPr lang="en-GB" dirty="0" smtClean="0"/>
              <a:t>Perform nearest neighbour classification using sum of squares</a:t>
            </a:r>
          </a:p>
          <a:p>
            <a:pPr lvl="2"/>
            <a:r>
              <a:rPr lang="en-GB" dirty="0" smtClean="0"/>
              <a:t>Lecture 4</a:t>
            </a:r>
          </a:p>
          <a:p>
            <a:pPr lvl="1"/>
            <a:r>
              <a:rPr lang="en-GB" dirty="0" smtClean="0"/>
              <a:t>Perform </a:t>
            </a:r>
            <a:r>
              <a:rPr lang="en-GB" dirty="0" err="1" smtClean="0"/>
              <a:t>ZeroR</a:t>
            </a:r>
            <a:r>
              <a:rPr lang="en-GB" dirty="0" smtClean="0"/>
              <a:t> on a simple example</a:t>
            </a:r>
          </a:p>
          <a:p>
            <a:pPr lvl="2"/>
            <a:r>
              <a:rPr lang="en-GB" dirty="0"/>
              <a:t>Laboratory </a:t>
            </a:r>
            <a:r>
              <a:rPr lang="en-GB" dirty="0" smtClean="0"/>
              <a:t>1</a:t>
            </a:r>
            <a:endParaRPr lang="en-GB" dirty="0"/>
          </a:p>
          <a:p>
            <a:pPr lvl="1"/>
            <a:r>
              <a:rPr lang="en-GB" dirty="0" smtClean="0"/>
              <a:t>Perform </a:t>
            </a:r>
            <a:r>
              <a:rPr lang="en-GB" dirty="0" err="1" smtClean="0"/>
              <a:t>OneR</a:t>
            </a:r>
            <a:r>
              <a:rPr lang="en-GB" dirty="0" smtClean="0"/>
              <a:t> on a simple example</a:t>
            </a:r>
          </a:p>
          <a:p>
            <a:pPr lvl="2"/>
            <a:r>
              <a:rPr lang="en-GB" dirty="0" smtClean="0"/>
              <a:t>Laboratory 1</a:t>
            </a:r>
          </a:p>
        </p:txBody>
      </p:sp>
    </p:spTree>
    <p:extLst>
      <p:ext uri="{BB962C8B-B14F-4D97-AF65-F5344CB8AC3E}">
        <p14:creationId xmlns:p14="http://schemas.microsoft.com/office/powerpoint/2010/main" val="386263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Part 1 Key Topics</a:t>
            </a:r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Data Preparation - Lecture 4</a:t>
            </a:r>
            <a:endParaRPr lang="en-GB" dirty="0" smtClean="0"/>
          </a:p>
          <a:p>
            <a:pPr lvl="1"/>
            <a:r>
              <a:rPr lang="en-GB" dirty="0" smtClean="0"/>
              <a:t>Discretization Binning</a:t>
            </a:r>
          </a:p>
          <a:p>
            <a:pPr lvl="2"/>
            <a:r>
              <a:rPr lang="en-GB" dirty="0" smtClean="0"/>
              <a:t>Calculations - equal width binning and equal frequency binning on simple examples</a:t>
            </a:r>
          </a:p>
          <a:p>
            <a:pPr lvl="2"/>
            <a:r>
              <a:rPr lang="en-GB" dirty="0" smtClean="0"/>
              <a:t>When and why use these and other methods, limitations</a:t>
            </a:r>
          </a:p>
          <a:p>
            <a:pPr lvl="1"/>
            <a:r>
              <a:rPr lang="en-GB" dirty="0" smtClean="0"/>
              <a:t>Normalization (scaling) </a:t>
            </a:r>
          </a:p>
          <a:p>
            <a:pPr lvl="2"/>
            <a:r>
              <a:rPr lang="en-GB" dirty="0" smtClean="0"/>
              <a:t>Attribute normalization – when to use it, and why</a:t>
            </a:r>
          </a:p>
          <a:p>
            <a:pPr lvl="2"/>
            <a:r>
              <a:rPr lang="en-GB" dirty="0" smtClean="0"/>
              <a:t>Instance normalization – when </a:t>
            </a:r>
            <a:r>
              <a:rPr lang="en-GB" dirty="0"/>
              <a:t>to use it, </a:t>
            </a:r>
            <a:r>
              <a:rPr lang="en-GB" dirty="0" smtClean="0"/>
              <a:t>and why</a:t>
            </a:r>
          </a:p>
          <a:p>
            <a:pPr lvl="2"/>
            <a:r>
              <a:rPr lang="en-GB" dirty="0" smtClean="0"/>
              <a:t>Calculations – perform min-max on a simple example of input</a:t>
            </a:r>
          </a:p>
        </p:txBody>
      </p:sp>
    </p:spTree>
    <p:extLst>
      <p:ext uri="{BB962C8B-B14F-4D97-AF65-F5344CB8AC3E}">
        <p14:creationId xmlns:p14="http://schemas.microsoft.com/office/powerpoint/2010/main" val="289165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Part 1 Key Topics</a:t>
            </a:r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 smtClean="0"/>
              <a:t> Credibility measures – Lecture 7, Example sheet</a:t>
            </a:r>
          </a:p>
          <a:p>
            <a:pPr lvl="1"/>
            <a:r>
              <a:rPr lang="en-GB" dirty="0" smtClean="0"/>
              <a:t>Calculations for simple examples (e.g. from a confusion matrix for a 2 class example):</a:t>
            </a:r>
          </a:p>
          <a:p>
            <a:pPr lvl="2"/>
            <a:r>
              <a:rPr lang="en-GB" dirty="0"/>
              <a:t>S</a:t>
            </a:r>
            <a:r>
              <a:rPr lang="en-GB" dirty="0" smtClean="0"/>
              <a:t>uccess rates (accuracy) and error/failure rates</a:t>
            </a:r>
          </a:p>
          <a:p>
            <a:pPr lvl="2"/>
            <a:r>
              <a:rPr lang="en-GB" dirty="0" smtClean="0"/>
              <a:t>Identify true positive, false positive, true negative, false negative</a:t>
            </a:r>
          </a:p>
          <a:p>
            <a:pPr lvl="2"/>
            <a:r>
              <a:rPr lang="en-GB" dirty="0" smtClean="0"/>
              <a:t>Sensitivity and Specificity</a:t>
            </a:r>
          </a:p>
          <a:p>
            <a:pPr lvl="2"/>
            <a:r>
              <a:rPr lang="en-GB" dirty="0" smtClean="0"/>
              <a:t>Recall and Precision</a:t>
            </a:r>
          </a:p>
          <a:p>
            <a:pPr lvl="1"/>
            <a:r>
              <a:rPr lang="en-GB" dirty="0" smtClean="0"/>
              <a:t>Reasons for using these and other measures, limitations and trade-offs between them</a:t>
            </a:r>
          </a:p>
          <a:p>
            <a:pPr lvl="1"/>
            <a:r>
              <a:rPr lang="en-GB" dirty="0" smtClean="0"/>
              <a:t>Other measures F-measure, Kappa, cost-based measures – purpose, when/how to use</a:t>
            </a:r>
          </a:p>
        </p:txBody>
      </p:sp>
    </p:spTree>
    <p:extLst>
      <p:ext uri="{BB962C8B-B14F-4D97-AF65-F5344CB8AC3E}">
        <p14:creationId xmlns:p14="http://schemas.microsoft.com/office/powerpoint/2010/main" val="183351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Part 1 Key Topics</a:t>
            </a:r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Validation – Lecture 8</a:t>
            </a:r>
          </a:p>
          <a:p>
            <a:pPr lvl="1"/>
            <a:r>
              <a:rPr lang="en-GB" dirty="0" err="1" smtClean="0"/>
              <a:t>Resubstitution</a:t>
            </a:r>
            <a:r>
              <a:rPr lang="en-GB" dirty="0" smtClean="0"/>
              <a:t>, Holdout, Cross-validation methods</a:t>
            </a:r>
          </a:p>
          <a:p>
            <a:pPr lvl="2"/>
            <a:r>
              <a:rPr lang="en-GB" dirty="0" smtClean="0"/>
              <a:t>What they are, when and how to  use them</a:t>
            </a:r>
          </a:p>
          <a:p>
            <a:pPr lvl="1"/>
            <a:r>
              <a:rPr lang="en-GB" dirty="0" smtClean="0"/>
              <a:t>Other topics</a:t>
            </a:r>
          </a:p>
          <a:p>
            <a:pPr lvl="2"/>
            <a:r>
              <a:rPr lang="en-GB" dirty="0" smtClean="0"/>
              <a:t>Stratification</a:t>
            </a:r>
          </a:p>
          <a:p>
            <a:pPr lvl="2"/>
            <a:r>
              <a:rPr lang="en-GB" dirty="0" smtClean="0"/>
              <a:t>Methods for small datasets</a:t>
            </a:r>
          </a:p>
          <a:p>
            <a:pPr lvl="3"/>
            <a:r>
              <a:rPr lang="en-GB" dirty="0" smtClean="0"/>
              <a:t>Leave-one-out, bootstrap</a:t>
            </a:r>
          </a:p>
        </p:txBody>
      </p:sp>
    </p:spTree>
    <p:extLst>
      <p:ext uri="{BB962C8B-B14F-4D97-AF65-F5344CB8AC3E}">
        <p14:creationId xmlns:p14="http://schemas.microsoft.com/office/powerpoint/2010/main" val="406755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Part 1 Key Topics</a:t>
            </a:r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Attribute selection – Lecture 9</a:t>
            </a:r>
            <a:endParaRPr lang="en-GB" dirty="0"/>
          </a:p>
          <a:p>
            <a:pPr lvl="1"/>
            <a:r>
              <a:rPr lang="en-GB" dirty="0" smtClean="0"/>
              <a:t>Why do it?</a:t>
            </a:r>
          </a:p>
          <a:p>
            <a:pPr lvl="1"/>
            <a:r>
              <a:rPr lang="en-GB" dirty="0" smtClean="0"/>
              <a:t>Methods</a:t>
            </a:r>
          </a:p>
          <a:p>
            <a:pPr lvl="2"/>
            <a:r>
              <a:rPr lang="en-GB" dirty="0" smtClean="0"/>
              <a:t>Wrapper methods</a:t>
            </a:r>
          </a:p>
          <a:p>
            <a:pPr lvl="3"/>
            <a:r>
              <a:rPr lang="en-GB" dirty="0" smtClean="0"/>
              <a:t>Forward and backward methods</a:t>
            </a:r>
          </a:p>
          <a:p>
            <a:pPr lvl="2"/>
            <a:r>
              <a:rPr lang="en-GB" dirty="0" smtClean="0"/>
              <a:t>Forward methods</a:t>
            </a:r>
          </a:p>
          <a:p>
            <a:pPr lvl="3"/>
            <a:r>
              <a:rPr lang="en-GB" dirty="0" smtClean="0"/>
              <a:t>Heuristic methods</a:t>
            </a:r>
          </a:p>
          <a:p>
            <a:pPr lvl="3"/>
            <a:r>
              <a:rPr lang="en-GB" dirty="0" smtClean="0"/>
              <a:t>Correlation-based</a:t>
            </a:r>
          </a:p>
          <a:p>
            <a:pPr lvl="2"/>
            <a:r>
              <a:rPr lang="en-GB" dirty="0" smtClean="0"/>
              <a:t>Feature extraction</a:t>
            </a:r>
          </a:p>
          <a:p>
            <a:pPr lvl="2"/>
            <a:r>
              <a:rPr lang="en-GB" dirty="0" smtClean="0"/>
              <a:t>Pros and cos of different methods</a:t>
            </a:r>
          </a:p>
        </p:txBody>
      </p:sp>
    </p:spTree>
    <p:extLst>
      <p:ext uri="{BB962C8B-B14F-4D97-AF65-F5344CB8AC3E}">
        <p14:creationId xmlns:p14="http://schemas.microsoft.com/office/powerpoint/2010/main" val="400205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Heriot-Watt">
      <a:dk1>
        <a:srgbClr val="5E6A71"/>
      </a:dk1>
      <a:lt1>
        <a:srgbClr val="FFFFFF"/>
      </a:lt1>
      <a:dk2>
        <a:srgbClr val="0098DB"/>
      </a:dk2>
      <a:lt2>
        <a:srgbClr val="00549F"/>
      </a:lt2>
      <a:accent1>
        <a:srgbClr val="0098DB"/>
      </a:accent1>
      <a:accent2>
        <a:srgbClr val="A5ACAF"/>
      </a:accent2>
      <a:accent3>
        <a:srgbClr val="5E6A71"/>
      </a:accent3>
      <a:accent4>
        <a:srgbClr val="00549F"/>
      </a:accent4>
      <a:accent5>
        <a:srgbClr val="72BCFF"/>
      </a:accent5>
      <a:accent6>
        <a:srgbClr val="BCC3C7"/>
      </a:accent6>
      <a:hlink>
        <a:srgbClr val="0098DB"/>
      </a:hlink>
      <a:folHlink>
        <a:srgbClr val="A5ACA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Heriot-Watt">
      <a:dk1>
        <a:srgbClr val="5E6A71"/>
      </a:dk1>
      <a:lt1>
        <a:srgbClr val="FFFFFF"/>
      </a:lt1>
      <a:dk2>
        <a:srgbClr val="0098DB"/>
      </a:dk2>
      <a:lt2>
        <a:srgbClr val="00549F"/>
      </a:lt2>
      <a:accent1>
        <a:srgbClr val="0098DB"/>
      </a:accent1>
      <a:accent2>
        <a:srgbClr val="A5ACAF"/>
      </a:accent2>
      <a:accent3>
        <a:srgbClr val="5E6A71"/>
      </a:accent3>
      <a:accent4>
        <a:srgbClr val="00549F"/>
      </a:accent4>
      <a:accent5>
        <a:srgbClr val="72BCFF"/>
      </a:accent5>
      <a:accent6>
        <a:srgbClr val="BCC3C7"/>
      </a:accent6>
      <a:hlink>
        <a:srgbClr val="0098DB"/>
      </a:hlink>
      <a:folHlink>
        <a:srgbClr val="A5ACA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Theme">
  <a:themeElements>
    <a:clrScheme name="Heriot-Watt">
      <a:dk1>
        <a:srgbClr val="5E6A71"/>
      </a:dk1>
      <a:lt1>
        <a:srgbClr val="FFFFFF"/>
      </a:lt1>
      <a:dk2>
        <a:srgbClr val="0098DB"/>
      </a:dk2>
      <a:lt2>
        <a:srgbClr val="00549F"/>
      </a:lt2>
      <a:accent1>
        <a:srgbClr val="0098DB"/>
      </a:accent1>
      <a:accent2>
        <a:srgbClr val="FFFFF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Heriot-Watt">
      <a:dk1>
        <a:srgbClr val="5E6A71"/>
      </a:dk1>
      <a:lt1>
        <a:srgbClr val="FFFFFF"/>
      </a:lt1>
      <a:dk2>
        <a:srgbClr val="0098DB"/>
      </a:dk2>
      <a:lt2>
        <a:srgbClr val="00549F"/>
      </a:lt2>
      <a:accent1>
        <a:srgbClr val="0098DB"/>
      </a:accent1>
      <a:accent2>
        <a:srgbClr val="FFFFF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5_Office Theme">
  <a:themeElements>
    <a:clrScheme name="Heriot-Watt">
      <a:dk1>
        <a:srgbClr val="5E6A71"/>
      </a:dk1>
      <a:lt1>
        <a:srgbClr val="FFFFFF"/>
      </a:lt1>
      <a:dk2>
        <a:srgbClr val="0098DB"/>
      </a:dk2>
      <a:lt2>
        <a:srgbClr val="00549F"/>
      </a:lt2>
      <a:accent1>
        <a:srgbClr val="0098DB"/>
      </a:accent1>
      <a:accent2>
        <a:srgbClr val="FFFFF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E07C38512818468275603CD5E61BA0" ma:contentTypeVersion="0" ma:contentTypeDescription="Create a new document." ma:contentTypeScope="" ma:versionID="bffdf6d8b42402b1618094c717ddf4d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a1222beb234debe96d12a98d24ff8a0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79AB7AB-D87E-4CE6-8813-9B5D560C3A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F7ACEBA-99EE-4B9A-99FE-F9695B41FA99}">
  <ds:schemaRefs>
    <ds:schemaRef ds:uri="http://purl.org/dc/terms/"/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FC14F33-A9A2-48F1-A0A9-DB146E88F93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447</Words>
  <Application>Microsoft Office PowerPoint</Application>
  <PresentationFormat>On-screen Show (4:3)</PresentationFormat>
  <Paragraphs>82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Times New Roman</vt:lpstr>
      <vt:lpstr>1_Office Theme</vt:lpstr>
      <vt:lpstr>2_Office Theme</vt:lpstr>
      <vt:lpstr>4_Office Theme</vt:lpstr>
      <vt:lpstr>3_Office Theme</vt:lpstr>
      <vt:lpstr>5_Office Theme</vt:lpstr>
      <vt:lpstr>F20/21DL Data Mining and Machine Learning</vt:lpstr>
      <vt:lpstr>Structure</vt:lpstr>
      <vt:lpstr>Exam format</vt:lpstr>
      <vt:lpstr>Part 1 Key Topics</vt:lpstr>
      <vt:lpstr>Part 1 Key Topics</vt:lpstr>
      <vt:lpstr>Part 1 Key Topics</vt:lpstr>
      <vt:lpstr>Part 1 Key Topics</vt:lpstr>
      <vt:lpstr>Part 1 Key Topics</vt:lpstr>
      <vt:lpstr>Part 1 Key Topics</vt:lpstr>
      <vt:lpstr>Practice questions for Part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Iain McGeary</dc:creator>
  <cp:lastModifiedBy>Bental, Diana S</cp:lastModifiedBy>
  <cp:revision>34</cp:revision>
  <dcterms:created xsi:type="dcterms:W3CDTF">2016-02-11T16:23:53Z</dcterms:created>
  <dcterms:modified xsi:type="dcterms:W3CDTF">2018-11-23T11:51:27Z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0x0101006EE07C38512818468275603CD5E61BA0</vt:lpwstr>
  </property>
</Properties>
</file>